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664933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194282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05706103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681282564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5728106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08297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675589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4885763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48637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2B87F8-DBA4-1AAD-051B-DA6A93C61FA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8495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2324883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632731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283EA9-13FF-340C-6421-CDC675DBEC8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09050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865457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70796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1A1E43-F661-5A6D-E34C-D2CFB2C08C3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099170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499578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66182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525AFC-3A0E-D92D-1235-D17CE38317A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8246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333777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695765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8FFF95-7CA0-F215-E82D-53ED81667E2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595400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41958982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6401746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4448424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4543257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7194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1942233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7200253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74677323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5917598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469252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0615317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0885685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21504141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141841628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64320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3108815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5858929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06741720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7558882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364113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128896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521524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5429452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87086715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567055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0085563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4379454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6260060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6949675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115984553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3436720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943437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6015369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7472417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08665725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0652759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05760625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162895520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968597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1844019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4952060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33518761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070870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126504107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57519933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494435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98645818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9228287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4067895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92070906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39124932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574391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7514100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53065992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2830343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5483343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162389210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31625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535119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799356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27146321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2026 - Florian Cuerq</a:t>
            </a:r>
            <a:endParaRPr/>
          </a:p>
        </p:txBody>
      </p:sp>
      <p:sp>
        <p:nvSpPr>
          <p:cNvPr id="20321497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ython-avance.bts-ciel.cuerq.fr/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9878650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299779" y="1652867"/>
            <a:ext cx="11700808" cy="1576947"/>
          </a:xfrm>
        </p:spPr>
        <p:txBody>
          <a:bodyPr/>
          <a:lstStyle/>
          <a:p>
            <a:pPr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Pratique du Python avancé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1700924976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BTS CIEL 2ème année</a:t>
            </a:r>
            <a:endParaRPr lang="en-US"/>
          </a:p>
        </p:txBody>
      </p:sp>
      <p:sp>
        <p:nvSpPr>
          <p:cNvPr id="1071113890" name=""/>
          <p:cNvSpPr txBox="1"/>
          <p:nvPr/>
        </p:nvSpPr>
        <p:spPr bwMode="auto">
          <a:xfrm rot="0" flipH="0" flipV="0">
            <a:off x="103676" y="6381719"/>
            <a:ext cx="1966626" cy="36612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Florian Cuerq</a:t>
            </a:r>
            <a:endParaRPr>
              <a:latin typeface="JetBrains Mono Medium"/>
              <a:cs typeface="JetBrains Mon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59770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About Me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10789213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JetBrains Mono Medium"/>
                <a:ea typeface="JetBrains Mono Medium"/>
                <a:cs typeface="JetBrains Mono Medium"/>
              </a:rPr>
              <a:t>2026 - Florian Cuerq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25924904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C40BF-730F-D411-54A6-4A742320BAA8}" type="slidenum">
              <a:rPr lang="en-US"/>
              <a:t/>
            </a:fld>
            <a:endParaRPr/>
          </a:p>
        </p:txBody>
      </p:sp>
      <p:pic>
        <p:nvPicPr>
          <p:cNvPr id="208276698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9982199" y="258829"/>
            <a:ext cx="1730770" cy="1730214"/>
          </a:xfrm>
          <a:prstGeom prst="ellipse">
            <a:avLst/>
          </a:prstGeom>
        </p:spPr>
      </p:pic>
      <p:sp>
        <p:nvSpPr>
          <p:cNvPr id="463164113" name=""/>
          <p:cNvSpPr txBox="1"/>
          <p:nvPr/>
        </p:nvSpPr>
        <p:spPr bwMode="auto">
          <a:xfrm rot="0" flipH="0" flipV="0">
            <a:off x="987611" y="1400735"/>
            <a:ext cx="7500827" cy="3661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Network And Software Engineer at Schneider Electric</a:t>
            </a:r>
            <a:endParaRPr lang="fr-FR">
              <a:latin typeface="JetBrains Mono Medium"/>
              <a:ea typeface="JetBrains Mono Medium"/>
              <a:cs typeface="JetBrains Mono Medium"/>
            </a:endParaRPr>
          </a:p>
        </p:txBody>
      </p:sp>
      <p:pic>
        <p:nvPicPr>
          <p:cNvPr id="1900206363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671544" y="2747308"/>
            <a:ext cx="1904999" cy="1904999"/>
          </a:xfrm>
          <a:prstGeom prst="rect">
            <a:avLst/>
          </a:prstGeom>
        </p:spPr>
      </p:pic>
      <p:pic>
        <p:nvPicPr>
          <p:cNvPr id="538486163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flipH="0" flipV="0">
            <a:off x="791979" y="4806507"/>
            <a:ext cx="4261775" cy="1139706"/>
          </a:xfrm>
          <a:prstGeom prst="rect">
            <a:avLst/>
          </a:prstGeom>
        </p:spPr>
      </p:pic>
      <p:pic>
        <p:nvPicPr>
          <p:cNvPr id="159405887" name=""/>
          <p:cNvPicPr>
            <a:picLocks noChangeAspect="1"/>
          </p:cNvPicPr>
          <p:nvPr/>
        </p:nvPicPr>
        <p:blipFill rotWithShape="1">
          <a:blip r:embed="rId6"/>
          <a:stretch/>
        </p:blipFill>
        <p:spPr bwMode="auto">
          <a:xfrm flipH="0" flipV="0">
            <a:off x="6838949" y="1994784"/>
            <a:ext cx="4134432" cy="2477170"/>
          </a:xfrm>
          <a:prstGeom prst="rect">
            <a:avLst/>
          </a:prstGeom>
        </p:spPr>
      </p:pic>
      <p:pic>
        <p:nvPicPr>
          <p:cNvPr id="1154891623" name=""/>
          <p:cNvPicPr>
            <a:picLocks noChangeAspect="1"/>
          </p:cNvPicPr>
          <p:nvPr/>
        </p:nvPicPr>
        <p:blipFill rotWithShape="1">
          <a:blip r:embed="rId7"/>
          <a:stretch/>
        </p:blipFill>
        <p:spPr bwMode="auto">
          <a:xfrm flipH="0" flipV="0">
            <a:off x="5878232" y="3640991"/>
            <a:ext cx="2331032" cy="2331032"/>
          </a:xfrm>
          <a:prstGeom prst="rect">
            <a:avLst/>
          </a:prstGeom>
        </p:spPr>
      </p:pic>
      <p:pic>
        <p:nvPicPr>
          <p:cNvPr id="1771417112" name=""/>
          <p:cNvPicPr>
            <a:picLocks noChangeAspect="1"/>
          </p:cNvPicPr>
          <p:nvPr/>
        </p:nvPicPr>
        <p:blipFill rotWithShape="1">
          <a:blip r:embed="rId8"/>
          <a:stretch/>
        </p:blipFill>
        <p:spPr bwMode="auto">
          <a:xfrm flipH="0" flipV="0">
            <a:off x="8488439" y="3894044"/>
            <a:ext cx="2328044" cy="2328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8356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latin typeface="JetBrains Mono Medium"/>
                <a:cs typeface="JetBrains Mono Medium"/>
              </a:rPr>
              <a:t>Objectif du cours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146093546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JetBrains Mono Medium"/>
                <a:ea typeface="JetBrains Mono Medium"/>
                <a:cs typeface="JetBrains Mono Medium"/>
              </a:rPr>
              <a:t>2026 - Florian Cuerq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5399362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14696B-E969-0413-1A7A-053F06E98064}" type="slidenum">
              <a:rPr lang="en-US"/>
              <a:t/>
            </a:fld>
            <a:endParaRPr/>
          </a:p>
        </p:txBody>
      </p:sp>
      <p:sp>
        <p:nvSpPr>
          <p:cNvPr id="91269500" name=""/>
          <p:cNvSpPr txBox="1"/>
          <p:nvPr/>
        </p:nvSpPr>
        <p:spPr bwMode="auto">
          <a:xfrm rot="0" flipH="0" flipV="0">
            <a:off x="827087" y="2240100"/>
            <a:ext cx="10526711" cy="23777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17792" indent="-217792">
              <a:lnSpc>
                <a:spcPct val="150000"/>
              </a:lnSpc>
              <a:buFont typeface="Arial"/>
              <a:buChar char="•"/>
              <a:defRPr/>
            </a:pPr>
            <a:r>
              <a:rPr sz="2000" b="0" i="0" u="none">
                <a:solidFill>
                  <a:srgbClr val="000000"/>
                </a:solidFill>
                <a:latin typeface="JetBrains Mono Medium"/>
                <a:ea typeface="JetBrains Mono Medium"/>
                <a:cs typeface="JetBrains Mono Medium"/>
              </a:rPr>
              <a:t>Récapitulatif des bases de Python et introduction aux fonctions</a:t>
            </a:r>
            <a:endParaRPr sz="2000">
              <a:latin typeface="JetBrains Mono Medium"/>
              <a:cs typeface="JetBrains Mono Medium"/>
            </a:endParaRPr>
          </a:p>
          <a:p>
            <a:pPr marL="217792" indent="-217792">
              <a:lnSpc>
                <a:spcPct val="150000"/>
              </a:lnSpc>
              <a:buFont typeface="Arial"/>
              <a:buChar char="•"/>
              <a:defRPr/>
            </a:pPr>
            <a:r>
              <a:rPr sz="2000" b="0" i="0" u="none">
                <a:solidFill>
                  <a:srgbClr val="000000"/>
                </a:solidFill>
                <a:latin typeface="JetBrains Mono Medium"/>
                <a:ea typeface="JetBrains Mono Medium"/>
                <a:cs typeface="JetBrains Mono Medium"/>
              </a:rPr>
              <a:t>Configuration d’un environnement de développement professionnel</a:t>
            </a:r>
            <a:endParaRPr sz="2000">
              <a:latin typeface="JetBrains Mono Medium"/>
              <a:cs typeface="JetBrains Mono Medium"/>
            </a:endParaRPr>
          </a:p>
          <a:p>
            <a:pPr marL="217792" indent="-217792">
              <a:lnSpc>
                <a:spcPct val="150000"/>
              </a:lnSpc>
              <a:buFont typeface="Arial"/>
              <a:buChar char="•"/>
              <a:defRPr/>
            </a:pPr>
            <a:r>
              <a:rPr sz="2000" b="0" i="0" u="none">
                <a:solidFill>
                  <a:srgbClr val="000000"/>
                </a:solidFill>
                <a:latin typeface="JetBrains Mono Medium"/>
                <a:ea typeface="JetBrains Mono Medium"/>
                <a:cs typeface="JetBrains Mono Medium"/>
              </a:rPr>
              <a:t>Techniques de debugging et bonnes pratiques de développement</a:t>
            </a:r>
            <a:endParaRPr sz="2000">
              <a:latin typeface="JetBrains Mono Medium"/>
              <a:cs typeface="JetBrains Mono Medium"/>
            </a:endParaRPr>
          </a:p>
          <a:p>
            <a:pPr marL="217792" indent="-217792">
              <a:lnSpc>
                <a:spcPct val="150000"/>
              </a:lnSpc>
              <a:buFont typeface="Arial"/>
              <a:buChar char="•"/>
              <a:defRPr/>
            </a:pPr>
            <a:r>
              <a:rPr sz="2000" b="0" i="0" u="none">
                <a:solidFill>
                  <a:srgbClr val="000000"/>
                </a:solidFill>
                <a:latin typeface="JetBrains Mono Medium"/>
                <a:ea typeface="JetBrains Mono Medium"/>
                <a:cs typeface="JetBrains Mono Medium"/>
              </a:rPr>
              <a:t>Programmation asynchrone et gestion des tâches parallèles</a:t>
            </a:r>
            <a:endParaRPr sz="2000">
              <a:latin typeface="JetBrains Mono Medium"/>
              <a:cs typeface="JetBrains Mono Medium"/>
            </a:endParaRPr>
          </a:p>
          <a:p>
            <a:pPr marL="217792" indent="-217792">
              <a:lnSpc>
                <a:spcPct val="150000"/>
              </a:lnSpc>
              <a:buFont typeface="Arial"/>
              <a:buChar char="•"/>
              <a:defRPr/>
            </a:pPr>
            <a:r>
              <a:rPr sz="2000" b="0" i="0" u="none">
                <a:solidFill>
                  <a:srgbClr val="000000"/>
                </a:solidFill>
                <a:latin typeface="JetBrains Mono Medium"/>
                <a:ea typeface="JetBrains Mono Medium"/>
                <a:cs typeface="JetBrains Mono Medium"/>
              </a:rPr>
              <a:t>Intégration des notions dans un mini-projet concret</a:t>
            </a:r>
            <a:endParaRPr sz="2000">
              <a:latin typeface="JetBrains Mono Medium"/>
              <a:cs typeface="JetBrains Mon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36456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chemeClr val="tx1"/>
                </a:solidFill>
                <a:latin typeface="JetBrains Mono Medium"/>
                <a:ea typeface="JetBrains Mono Medium"/>
                <a:cs typeface="JetBrains Mono Medium"/>
              </a:rPr>
              <a:t>Modalités d’évaluation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5016111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JetBrains Mono Medium"/>
                <a:ea typeface="JetBrains Mono Medium"/>
                <a:cs typeface="JetBrains Mono Medium"/>
              </a:rPr>
              <a:t>2026 - Florian Cuerq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168328135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24A75D-3D32-5F7E-97B4-3978023CDED1}" type="slidenum">
              <a:rPr lang="en-US"/>
              <a:t/>
            </a:fld>
            <a:endParaRPr/>
          </a:p>
        </p:txBody>
      </p:sp>
      <p:sp>
        <p:nvSpPr>
          <p:cNvPr id="846520718" name=""/>
          <p:cNvSpPr txBox="1"/>
          <p:nvPr/>
        </p:nvSpPr>
        <p:spPr bwMode="auto">
          <a:xfrm rot="0" flipH="0" flipV="0">
            <a:off x="827087" y="2240100"/>
            <a:ext cx="10591510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 2 notes (avec le même coefficient):</a:t>
            </a:r>
            <a:endParaRPr>
              <a:latin typeface="JetBrains Mono Medium"/>
              <a:cs typeface="JetBrains Mono Medium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QCM de mi parcours + note de rendu du dernier TP</a:t>
            </a:r>
            <a:endParaRPr>
              <a:latin typeface="JetBrains Mono Medium"/>
              <a:cs typeface="JetBrains Mono Medium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fr-FR">
                <a:latin typeface="JetBrains Mono Medium"/>
                <a:ea typeface="JetBrains Mono Medium"/>
                <a:cs typeface="JetBrains Mono Medium"/>
              </a:rPr>
              <a:t>Évaluation sur la dernière séance</a:t>
            </a:r>
            <a:endParaRPr>
              <a:latin typeface="JetBrains Mono Medium"/>
              <a:cs typeface="JetBrains Mono Medium"/>
            </a:endParaRPr>
          </a:p>
          <a:p>
            <a:pPr>
              <a:defRPr/>
            </a:pPr>
            <a:endParaRPr>
              <a:latin typeface="JetBrains Mono Medium"/>
              <a:cs typeface="JetBrains Mon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42827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chemeClr val="tx1"/>
                </a:solidFill>
                <a:latin typeface="JetBrains Mono Medium"/>
                <a:ea typeface="JetBrains Mono Medium"/>
                <a:cs typeface="JetBrains Mono Medium"/>
              </a:rPr>
              <a:t>Organisation du cours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87058599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JetBrains Mono Medium"/>
                <a:ea typeface="JetBrains Mono Medium"/>
                <a:cs typeface="JetBrains Mono Medium"/>
              </a:rPr>
              <a:t>2026 - Florian Cuerq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134166815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132C89-6355-1EDB-4ECE-C2B99634759A}" type="slidenum">
              <a:rPr lang="en-US"/>
              <a:t/>
            </a:fld>
            <a:endParaRPr/>
          </a:p>
        </p:txBody>
      </p:sp>
      <p:sp>
        <p:nvSpPr>
          <p:cNvPr id="708963185" name=""/>
          <p:cNvSpPr txBox="1"/>
          <p:nvPr/>
        </p:nvSpPr>
        <p:spPr bwMode="auto">
          <a:xfrm rot="0" flipH="0" flipV="0">
            <a:off x="827087" y="2240100"/>
            <a:ext cx="10642269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Les documents du cours sont disponibles sur le site web : </a:t>
            </a:r>
            <a:r>
              <a:rPr lang="fr-FR" sz="1800" b="0" i="0" u="sng" strike="noStrike" cap="none" spc="0">
                <a:solidFill>
                  <a:schemeClr val="tx1"/>
                </a:solidFill>
                <a:latin typeface="JetBrains Mono Medium"/>
                <a:ea typeface="JetBrains Mono Medium"/>
                <a:cs typeface="JetBrains Mono Medium"/>
                <a:hlinkClick r:id="rId3" tooltip=""/>
              </a:rPr>
              <a:t>https://python-avance.bts-ciel.cuerq.fr/</a:t>
            </a:r>
            <a:endParaRPr>
              <a:latin typeface="JetBrains Mono Medium"/>
              <a:cs typeface="JetBrains Mono Medium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Focus sur la pratique</a:t>
            </a:r>
            <a:endParaRPr lang="fr-FR">
              <a:latin typeface="JetBrains Mono Medium"/>
              <a:cs typeface="JetBrains Mono Medium"/>
            </a:endParaRPr>
          </a:p>
          <a:p>
            <a:pPr>
              <a:defRPr/>
            </a:pPr>
            <a:endParaRPr>
              <a:latin typeface="JetBrains Mono Medium"/>
              <a:cs typeface="JetBrains Mon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237676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4400" b="0" i="0" u="none" strike="noStrike" cap="none" spc="0">
                <a:solidFill>
                  <a:schemeClr val="tx1"/>
                </a:solidFill>
                <a:latin typeface="JetBrains Mono Medium"/>
                <a:ea typeface="JetBrains Mono Medium"/>
                <a:cs typeface="JetBrains Mono Medium"/>
              </a:rPr>
              <a:t>Présentation de la séance 1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38611319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JetBrains Mono Medium"/>
                <a:ea typeface="JetBrains Mono Medium"/>
                <a:cs typeface="JetBrains Mono Medium"/>
              </a:rPr>
              <a:t>2026 - Florian Cuerq</a:t>
            </a:r>
            <a:endParaRPr>
              <a:latin typeface="JetBrains Mono Medium"/>
              <a:cs typeface="JetBrains Mono Medium"/>
            </a:endParaRPr>
          </a:p>
        </p:txBody>
      </p:sp>
      <p:sp>
        <p:nvSpPr>
          <p:cNvPr id="11825265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FDE920-4D47-42FD-A39B-97DCEF2160CA}" type="slidenum">
              <a:rPr lang="en-US"/>
              <a:t/>
            </a:fld>
            <a:endParaRPr/>
          </a:p>
        </p:txBody>
      </p:sp>
      <p:sp>
        <p:nvSpPr>
          <p:cNvPr id="1884178614" name=""/>
          <p:cNvSpPr txBox="1"/>
          <p:nvPr/>
        </p:nvSpPr>
        <p:spPr bwMode="auto">
          <a:xfrm rot="0" flipH="0" flipV="0">
            <a:off x="827087" y="2240100"/>
            <a:ext cx="10700948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Quizz sur les bases de python (non noté)</a:t>
            </a:r>
            <a:endParaRPr lang="fr-FR">
              <a:latin typeface="JetBrains Mono Medium"/>
              <a:cs typeface="JetBrains Mono Medium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Fonctions en python</a:t>
            </a:r>
            <a:endParaRPr lang="fr-FR">
              <a:latin typeface="JetBrains Mono Medium"/>
              <a:cs typeface="JetBrains Mono Medium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Test de la VM</a:t>
            </a:r>
            <a:endParaRPr lang="fr-FR">
              <a:latin typeface="JetBrains Mono Medium"/>
              <a:cs typeface="JetBrains Mono Medium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Portée des variables</a:t>
            </a:r>
            <a:endParaRPr lang="fr-FR">
              <a:latin typeface="JetBrains Mono Medium"/>
              <a:cs typeface="JetBrains Mono Medium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fr-FR">
                <a:latin typeface="JetBrains Mono Medium"/>
                <a:cs typeface="JetBrains Mono Medium"/>
              </a:rPr>
              <a:t>Introduction à la récursivité </a:t>
            </a:r>
            <a:endParaRPr lang="fr-FR">
              <a:latin typeface="JetBrains Mono Medium"/>
              <a:cs typeface="JetBrains Mono Medium"/>
            </a:endParaRPr>
          </a:p>
          <a:p>
            <a:pPr>
              <a:defRPr/>
            </a:pPr>
            <a:endParaRPr>
              <a:latin typeface="JetBrains Mono Medium"/>
              <a:cs typeface="JetBrains Mon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ONLYOFFICE/9.2.0.100</Application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modified xsi:type="dcterms:W3CDTF">2026-01-17T09:50:51Z</dcterms:modified>
</cp:coreProperties>
</file>